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9144000" cy="6858000" type="screen4x3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>
          <p15:clr>
            <a:srgbClr val="A4A3A4"/>
          </p15:clr>
        </p15:guide>
        <p15:guide id="2" orient="horz" pos="1117">
          <p15:clr>
            <a:srgbClr val="A4A3A4"/>
          </p15:clr>
        </p15:guide>
        <p15:guide id="3" orient="horz" pos="4201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2160">
          <p15:clr>
            <a:srgbClr val="A4A3A4"/>
          </p15:clr>
        </p15:guide>
        <p15:guide id="6" orient="horz" pos="1344">
          <p15:clr>
            <a:srgbClr val="A4A3A4"/>
          </p15:clr>
        </p15:guide>
        <p15:guide id="7" pos="2880">
          <p15:clr>
            <a:srgbClr val="A4A3A4"/>
          </p15:clr>
        </p15:guide>
        <p15:guide id="8" pos="249">
          <p15:clr>
            <a:srgbClr val="A4A3A4"/>
          </p15:clr>
        </p15:guide>
        <p15:guide id="9" pos="55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1785" autoAdjust="0"/>
    <p:restoredTop sz="94660"/>
  </p:normalViewPr>
  <p:slideViewPr>
    <p:cSldViewPr showGuides="1">
      <p:cViewPr varScale="1">
        <p:scale>
          <a:sx n="132" d="100"/>
          <a:sy n="132" d="100"/>
        </p:scale>
        <p:origin x="1728" y="132"/>
      </p:cViewPr>
      <p:guideLst>
        <p:guide orient="horz" pos="210"/>
        <p:guide orient="horz" pos="1117"/>
        <p:guide orient="horz" pos="4201"/>
        <p:guide orient="horz" pos="3884"/>
        <p:guide orient="horz" pos="2160"/>
        <p:guide orient="horz" pos="1344"/>
        <p:guide pos="2880"/>
        <p:guide pos="249"/>
        <p:guide pos="55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376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230EC2-CBBF-477F-9F91-AE5FB07E4DF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C6A0B4D7-4729-4B4C-BF51-99830B236089}" type="pres">
      <dgm:prSet presAssocID="{85230EC2-CBBF-477F-9F91-AE5FB07E4D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</dgm:ptLst>
  <dgm:cxnLst>
    <dgm:cxn modelId="{7EF0B2D7-D28B-47DA-8520-A1B45CC144DA}" type="presOf" srcId="{85230EC2-CBBF-477F-9F91-AE5FB07E4DF7}" destId="{C6A0B4D7-4729-4B4C-BF51-99830B236089}" srcOrd="0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2ADF9-6C8D-4CA6-A279-E54001BFF8B5}" type="datetimeFigureOut">
              <a:rPr lang="fi-FI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4.4.2014</a:t>
            </a:fld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9B7A5-D53B-428C-A9FC-1F36D0CABBFB}" type="slidenum">
              <a:rPr lang="fi-FI" sz="10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/>
              <a:t>‹#›</a:t>
            </a:fld>
            <a:endParaRPr lang="fi-FI" sz="10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58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41918D-72E4-4156-BFCC-9401C9944C97}" type="datetimeFigureOut">
              <a:rPr lang="fi-FI" smtClean="0"/>
              <a:pPr/>
              <a:t>4.4.2014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0536F7A-C805-42C3-96F9-6F91AC6C07A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870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36F7A-C805-42C3-96F9-6F91AC6C07A5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181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36F7A-C805-42C3-96F9-6F91AC6C07A5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4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345223"/>
            <a:ext cx="2689372" cy="4194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7" y="1628775"/>
            <a:ext cx="8353425" cy="1584201"/>
          </a:xfrm>
          <a:noFill/>
        </p:spPr>
        <p:txBody>
          <a:bodyPr lIns="72000" tIns="36000" rIns="72000" bIns="36000"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3212976"/>
            <a:ext cx="8353425" cy="115212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820C44-D2BD-4A97-9546-5B0165B5AC98}" type="datetime1">
              <a:rPr lang="fi-FI" smtClean="0"/>
              <a:pPr/>
              <a:t>4.4.2014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292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0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009" y="333375"/>
            <a:ext cx="4104704" cy="1007394"/>
          </a:xfrm>
        </p:spPr>
        <p:txBody>
          <a:bodyPr lIns="72000" rIns="288000"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7" y="1773238"/>
            <a:ext cx="4104705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4208" y="6453189"/>
            <a:ext cx="1872208" cy="215900"/>
          </a:xfrm>
        </p:spPr>
        <p:txBody>
          <a:bodyPr/>
          <a:lstStyle>
            <a:lvl1pPr algn="r">
              <a:defRPr/>
            </a:lvl1pPr>
          </a:lstStyle>
          <a:p>
            <a:fld id="{DDE7EA43-93E4-489B-BC9C-A4AF5D9E181F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288" y="6453188"/>
            <a:ext cx="6048920" cy="215900"/>
          </a:xfrm>
        </p:spPr>
        <p:txBody>
          <a:bodyPr/>
          <a:lstStyle>
            <a:lvl1pPr algn="l">
              <a:defRPr/>
            </a:lvl1pPr>
          </a:lstStyle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417" y="6453188"/>
            <a:ext cx="432296" cy="215900"/>
          </a:xfrm>
        </p:spPr>
        <p:txBody>
          <a:bodyPr/>
          <a:lstStyle>
            <a:lvl1pPr algn="r">
              <a:defRPr/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66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4"/>
          </p:nvPr>
        </p:nvSpPr>
        <p:spPr>
          <a:xfrm>
            <a:off x="0" y="1484784"/>
            <a:ext cx="9144000" cy="5373216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3EE8-FF63-446D-AED6-C3FAB681E802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3767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37DF-C659-4947-AE1C-17FECB08DBAF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140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1F8E7-C939-452B-9D70-9C235234AAB8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74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2B0E-ACBA-4329-A16F-9F64022D348E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609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19363-7143-4AB6-9521-B73AEE72A55F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95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95287" y="2636899"/>
            <a:ext cx="8353425" cy="1584201"/>
          </a:xfrm>
          <a:noFill/>
        </p:spPr>
        <p:txBody>
          <a:bodyPr lIns="72000" tIns="36000" rIns="72000" bIns="36000" anchor="ctr" anchorCtr="0"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C9B10-38D3-4AB1-ACE9-4168F34B4982}" type="datetime1">
              <a:rPr lang="fi-FI" smtClean="0"/>
              <a:pPr/>
              <a:t>4.4.2014</a:t>
            </a:fld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938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C649-8744-46E6-8245-FF09F2D96601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48055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1773238"/>
            <a:ext cx="4100512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773238"/>
            <a:ext cx="4100513" cy="439261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48C-B1AC-4C96-A704-3D872F0988F9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428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8" y="1773237"/>
            <a:ext cx="4102100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288" y="2133600"/>
            <a:ext cx="4102100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3237"/>
            <a:ext cx="4103688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33600"/>
            <a:ext cx="4103688" cy="4032249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BB35-8AF6-4DA5-B6DB-F1062AF5D10D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7935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2133600"/>
            <a:ext cx="8353425" cy="40322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5A77-7FB9-4937-BA85-02CC4F7A44A2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395287" y="1773237"/>
            <a:ext cx="8353425" cy="360363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7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35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with picture 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>
            <a:off x="4644008" y="0"/>
            <a:ext cx="4499992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9" y="333375"/>
            <a:ext cx="4104704" cy="1007394"/>
          </a:xfrm>
        </p:spPr>
        <p:txBody>
          <a:bodyPr lIns="72000" rIns="72000"/>
          <a:lstStyle>
            <a:lvl1pPr algn="l"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7" y="1773238"/>
            <a:ext cx="4104705" cy="43926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8839E-094D-4B0A-AFFF-C0B6750B84A6}" type="datetime1">
              <a:rPr lang="fi-FI" smtClean="0"/>
              <a:pPr/>
              <a:t>4.4.2014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Esityksen / esittäjän nimi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15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14847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8353425" cy="1007394"/>
          </a:xfrm>
          <a:prstGeom prst="rect">
            <a:avLst/>
          </a:prstGeom>
          <a:noFill/>
        </p:spPr>
        <p:txBody>
          <a:bodyPr vert="horz" lIns="288000" tIns="36000" rIns="288000" bIns="36000" rtlCol="0" anchor="b" anchorCtr="0">
            <a:noAutofit/>
          </a:bodyPr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773238"/>
            <a:ext cx="8353425" cy="4392612"/>
          </a:xfrm>
          <a:prstGeom prst="rect">
            <a:avLst/>
          </a:prstGeom>
        </p:spPr>
        <p:txBody>
          <a:bodyPr vert="horz" lIns="72000" tIns="36000" rIns="72000" bIns="36000" rtlCol="0">
            <a:no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7584" y="6453189"/>
            <a:ext cx="1872208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BF71914-5F0E-4021-9F25-88E745C0B839}" type="datetime1">
              <a:rPr lang="fi-FI" smtClean="0"/>
              <a:pPr/>
              <a:t>4.4.2014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9793" y="6453188"/>
            <a:ext cx="6048920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 smtClean="0"/>
              <a:t>Esityksen / esittäjän nimi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5289" y="6453188"/>
            <a:ext cx="432296" cy="215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2F28AB7-2E65-436F-A276-2186638B708E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069" y="345801"/>
            <a:ext cx="188318" cy="28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1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60" r:id="rId5"/>
    <p:sldLayoutId id="2147483652" r:id="rId6"/>
    <p:sldLayoutId id="2147483653" r:id="rId7"/>
    <p:sldLayoutId id="2147483661" r:id="rId8"/>
    <p:sldLayoutId id="2147483662" r:id="rId9"/>
    <p:sldLayoutId id="2147483663" r:id="rId10"/>
    <p:sldLayoutId id="2147483664" r:id="rId11"/>
    <p:sldLayoutId id="2147483654" r:id="rId12"/>
    <p:sldLayoutId id="2147483655" r:id="rId1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spcBef>
          <a:spcPts val="0"/>
        </a:spcBef>
        <a:spcAft>
          <a:spcPts val="400"/>
        </a:spcAft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28AB7-2E65-436F-A276-2186638B708E}" type="slidenum">
              <a:rPr lang="fi-FI" sz="1200" smtClean="0">
                <a:latin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fi-FI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Kaaviokuva 6"/>
          <p:cNvGraphicFramePr/>
          <p:nvPr>
            <p:extLst>
              <p:ext uri="{D42A27DB-BD31-4B8C-83A1-F6EECF244321}">
                <p14:modId xmlns:p14="http://schemas.microsoft.com/office/powerpoint/2010/main" val="346002434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uorakulmio 7"/>
          <p:cNvSpPr/>
          <p:nvPr/>
        </p:nvSpPr>
        <p:spPr>
          <a:xfrm>
            <a:off x="2555776" y="1988840"/>
            <a:ext cx="403244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Suorakulmio 14"/>
          <p:cNvSpPr/>
          <p:nvPr/>
        </p:nvSpPr>
        <p:spPr>
          <a:xfrm>
            <a:off x="2405276" y="1376772"/>
            <a:ext cx="4182948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STATSUNDERSTÖD</a:t>
            </a:r>
            <a:endParaRPr lang="fi-FI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7" name="Taulukk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034240"/>
              </p:ext>
            </p:extLst>
          </p:nvPr>
        </p:nvGraphicFramePr>
        <p:xfrm>
          <a:off x="1547664" y="288894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KYRKANS</a:t>
                      </a:r>
                      <a:r>
                        <a:rPr lang="fi-FI" sz="16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CENTRALFOND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Taulukko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59993"/>
              </p:ext>
            </p:extLst>
          </p:nvPr>
        </p:nvGraphicFramePr>
        <p:xfrm>
          <a:off x="1547664" y="3238180"/>
          <a:ext cx="609600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BEGRAVNINGSVÄSENDE</a:t>
                      </a:r>
                    </a:p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 milj.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FOLKBOKFÖRING</a:t>
                      </a:r>
                    </a:p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fi-FI" sz="1600" b="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milj.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KULTURARV</a:t>
                      </a:r>
                    </a:p>
                    <a:p>
                      <a:r>
                        <a:rPr lang="fi-FI" sz="16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milj.</a:t>
                      </a:r>
                      <a:endParaRPr lang="fi-FI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0" name="Suora nuoliyhdysviiva 19"/>
          <p:cNvCxnSpPr/>
          <p:nvPr/>
        </p:nvCxnSpPr>
        <p:spPr>
          <a:xfrm>
            <a:off x="4355976" y="1878280"/>
            <a:ext cx="0" cy="1000316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uora nuoliyhdysviiva 21"/>
          <p:cNvCxnSpPr/>
          <p:nvPr/>
        </p:nvCxnSpPr>
        <p:spPr>
          <a:xfrm flipV="1">
            <a:off x="788338" y="3030178"/>
            <a:ext cx="747903" cy="2024948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iruutu 22"/>
          <p:cNvSpPr txBox="1"/>
          <p:nvPr/>
        </p:nvSpPr>
        <p:spPr>
          <a:xfrm>
            <a:off x="140214" y="4116380"/>
            <a:ext cx="9074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48 milj.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144016" y="5064161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GRUNDAVGIFT 7,50 %</a:t>
            </a:r>
          </a:p>
        </p:txBody>
      </p:sp>
      <p:cxnSp>
        <p:nvCxnSpPr>
          <p:cNvPr id="27" name="Suora nuoliyhdysviiva 26"/>
          <p:cNvCxnSpPr/>
          <p:nvPr/>
        </p:nvCxnSpPr>
        <p:spPr>
          <a:xfrm>
            <a:off x="2555776" y="3863778"/>
            <a:ext cx="0" cy="1200383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kstiruutu 27"/>
          <p:cNvSpPr txBox="1"/>
          <p:nvPr/>
        </p:nvSpPr>
        <p:spPr>
          <a:xfrm>
            <a:off x="1979464" y="5055126"/>
            <a:ext cx="20099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TILL EKONOMISKA FÖRSAMLINGS-ENHETER</a:t>
            </a:r>
          </a:p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19,70 </a:t>
            </a:r>
            <a:r>
              <a:rPr lang="fi-FI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€/kommunmedlem</a:t>
            </a:r>
            <a:endParaRPr lang="fi-FI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Suora nuoliyhdysviiva 28"/>
          <p:cNvCxnSpPr/>
          <p:nvPr/>
        </p:nvCxnSpPr>
        <p:spPr>
          <a:xfrm>
            <a:off x="6588224" y="3854743"/>
            <a:ext cx="0" cy="1200383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kstiruutu 29"/>
          <p:cNvSpPr txBox="1"/>
          <p:nvPr/>
        </p:nvSpPr>
        <p:spPr>
          <a:xfrm>
            <a:off x="5868144" y="5064161"/>
            <a:ext cx="2628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BYGGNADSUNDERSTÖD TILL FÖRSAMLINGARNA</a:t>
            </a:r>
          </a:p>
        </p:txBody>
      </p:sp>
      <p:sp>
        <p:nvSpPr>
          <p:cNvPr id="31" name="Tekstiruutu 30"/>
          <p:cNvSpPr txBox="1"/>
          <p:nvPr/>
        </p:nvSpPr>
        <p:spPr>
          <a:xfrm>
            <a:off x="4496750" y="2140185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114 milj.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298754" y="351524"/>
            <a:ext cx="6546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STATSANDEL FÖR SAMHÄLLELIGA UPPGIFTER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2617248" y="4285657"/>
            <a:ext cx="1029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107 milj.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6602738" y="4307614"/>
            <a:ext cx="10296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5 milj.</a:t>
            </a:r>
          </a:p>
        </p:txBody>
      </p:sp>
      <p:sp>
        <p:nvSpPr>
          <p:cNvPr id="4" name="Suorakulmio 3"/>
          <p:cNvSpPr/>
          <p:nvPr/>
        </p:nvSpPr>
        <p:spPr>
          <a:xfrm>
            <a:off x="7654848" y="58004"/>
            <a:ext cx="914400" cy="3069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1100" dirty="0" err="1" smtClean="0"/>
              <a:t>Bilaga</a:t>
            </a:r>
            <a:r>
              <a:rPr lang="fi-FI" sz="1100" dirty="0" smtClean="0"/>
              <a:t> 2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25609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>
                <a:latin typeface="Calibri" panose="020F0502020204030204" pitchFamily="34" charset="0"/>
              </a:rPr>
              <a:t>Konsekvenser</a:t>
            </a:r>
            <a:r>
              <a:rPr lang="fi-FI" dirty="0" smtClean="0">
                <a:latin typeface="Calibri" panose="020F0502020204030204" pitchFamily="34" charset="0"/>
              </a:rPr>
              <a:t> för </a:t>
            </a:r>
            <a:r>
              <a:rPr lang="fi-FI" dirty="0" err="1" smtClean="0">
                <a:latin typeface="Calibri" panose="020F0502020204030204" pitchFamily="34" charset="0"/>
              </a:rPr>
              <a:t>församlingarna</a:t>
            </a:r>
            <a:r>
              <a:rPr lang="fi-FI" dirty="0" smtClean="0">
                <a:latin typeface="Calibri" panose="020F0502020204030204" pitchFamily="34" charset="0"/>
              </a:rPr>
              <a:t> (</a:t>
            </a:r>
            <a:r>
              <a:rPr lang="fi-FI" dirty="0" err="1" smtClean="0">
                <a:latin typeface="Calibri" panose="020F0502020204030204" pitchFamily="34" charset="0"/>
              </a:rPr>
              <a:t>uppgifter</a:t>
            </a:r>
            <a:r>
              <a:rPr lang="fi-FI" dirty="0" smtClean="0">
                <a:latin typeface="Calibri" panose="020F0502020204030204" pitchFamily="34" charset="0"/>
              </a:rPr>
              <a:t> för 2012)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287" y="1700672"/>
            <a:ext cx="8353425" cy="4392612"/>
          </a:xfrm>
        </p:spPr>
        <p:txBody>
          <a:bodyPr/>
          <a:lstStyle/>
          <a:p>
            <a:r>
              <a:rPr lang="fi-FI" sz="2800" dirty="0" err="1" smtClean="0">
                <a:latin typeface="Calibri" panose="020F0502020204030204" pitchFamily="34" charset="0"/>
              </a:rPr>
              <a:t>Inkomstöverföring</a:t>
            </a:r>
            <a:r>
              <a:rPr lang="fi-FI" sz="2800" dirty="0" smtClean="0">
                <a:latin typeface="Calibri" panose="020F0502020204030204" pitchFamily="34" charset="0"/>
              </a:rPr>
              <a:t> (</a:t>
            </a:r>
            <a:r>
              <a:rPr lang="fi-FI" sz="2800" dirty="0" err="1" smtClean="0">
                <a:latin typeface="Calibri" panose="020F0502020204030204" pitchFamily="34" charset="0"/>
              </a:rPr>
              <a:t>samfundsskatteandel</a:t>
            </a:r>
            <a:r>
              <a:rPr lang="fi-FI" sz="2800" dirty="0" smtClean="0">
                <a:latin typeface="Calibri" panose="020F0502020204030204" pitchFamily="34" charset="0"/>
              </a:rPr>
              <a:t> -&gt; </a:t>
            </a:r>
            <a:r>
              <a:rPr lang="fi-FI" sz="2800" dirty="0" err="1" smtClean="0">
                <a:latin typeface="Calibri" panose="020F0502020204030204" pitchFamily="34" charset="0"/>
              </a:rPr>
              <a:t>statsunderstöd</a:t>
            </a:r>
            <a:r>
              <a:rPr lang="fi-FI" sz="2800" dirty="0" smtClean="0">
                <a:latin typeface="Calibri" panose="020F0502020204030204" pitchFamily="34" charset="0"/>
              </a:rPr>
              <a:t>) </a:t>
            </a:r>
            <a:r>
              <a:rPr lang="fi-FI" sz="2800" dirty="0" err="1" smtClean="0">
                <a:latin typeface="Calibri" panose="020F0502020204030204" pitchFamily="34" charset="0"/>
              </a:rPr>
              <a:t>ca</a:t>
            </a:r>
            <a:r>
              <a:rPr lang="fi-FI" sz="2800" dirty="0" smtClean="0">
                <a:latin typeface="Calibri" panose="020F0502020204030204" pitchFamily="34" charset="0"/>
              </a:rPr>
              <a:t> 13 milj. euro</a:t>
            </a:r>
          </a:p>
          <a:p>
            <a:r>
              <a:rPr lang="fi-FI" sz="2800" dirty="0" err="1" smtClean="0">
                <a:latin typeface="Calibri" panose="020F0502020204030204" pitchFamily="34" charset="0"/>
              </a:rPr>
              <a:t>Förlorare</a:t>
            </a:r>
            <a:r>
              <a:rPr lang="fi-FI" sz="2800" dirty="0" smtClean="0">
                <a:latin typeface="Calibri" panose="020F0502020204030204" pitchFamily="34" charset="0"/>
              </a:rPr>
              <a:t> 62 st., </a:t>
            </a:r>
            <a:r>
              <a:rPr lang="fi-FI" sz="2800" dirty="0" err="1" smtClean="0">
                <a:latin typeface="Calibri" panose="020F0502020204030204" pitchFamily="34" charset="0"/>
              </a:rPr>
              <a:t>vinnare</a:t>
            </a:r>
            <a:r>
              <a:rPr lang="fi-FI" sz="2800" dirty="0" smtClean="0">
                <a:latin typeface="Calibri" panose="020F0502020204030204" pitchFamily="34" charset="0"/>
              </a:rPr>
              <a:t> 232 st.</a:t>
            </a:r>
          </a:p>
          <a:p>
            <a:endParaRPr lang="fi-FI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2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i-FI" sz="2800" dirty="0">
              <a:latin typeface="Calibri" panose="020F0502020204030204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fi-FI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95534"/>
              </p:ext>
            </p:extLst>
          </p:nvPr>
        </p:nvGraphicFramePr>
        <p:xfrm>
          <a:off x="539550" y="3212975"/>
          <a:ext cx="8136906" cy="315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6151"/>
                <a:gridCol w="1356151"/>
                <a:gridCol w="1356151"/>
                <a:gridCol w="1356151"/>
                <a:gridCol w="1356151"/>
                <a:gridCol w="1356151"/>
              </a:tblGrid>
              <a:tr h="20402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Förlorare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Euro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Förändring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Vinnare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Euro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Förändring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smtClean="0">
                          <a:latin typeface="Calibri" panose="020F0502020204030204" pitchFamily="34" charset="0"/>
                        </a:rPr>
                        <a:t>Helsingfors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- 6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068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- 50 %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Uleåborg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722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+ 54 %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Esbo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2 680 000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- 58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Jyväskylä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561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+ 55 %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Åbo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- 1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335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- 36 %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Kuopio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374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+ 39 %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Vasa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1 247 000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- 65 %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Rovaniemi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286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73 %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Vanda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- 506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- 19 %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err="1" smtClean="0">
                          <a:latin typeface="Calibri" panose="020F0502020204030204" pitchFamily="34" charset="0"/>
                        </a:rPr>
                        <a:t>Träskända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227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000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>
                          <a:latin typeface="Calibri" panose="020F0502020204030204" pitchFamily="34" charset="0"/>
                        </a:rPr>
                        <a:t>+ 132</a:t>
                      </a:r>
                      <a:r>
                        <a:rPr lang="fi-FI" sz="1600" baseline="0" dirty="0" smtClean="0">
                          <a:latin typeface="Calibri" panose="020F0502020204030204" pitchFamily="34" charset="0"/>
                        </a:rPr>
                        <a:t> %</a:t>
                      </a:r>
                      <a:endParaRPr lang="fi-FI" sz="16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06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rkkohallitus_malli">
  <a:themeElements>
    <a:clrScheme name="Mukautettu 5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146A2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irkkohallitus">
      <a:dk1>
        <a:srgbClr val="000000"/>
      </a:dk1>
      <a:lt1>
        <a:sysClr val="window" lastClr="FFFFFF"/>
      </a:lt1>
      <a:dk2>
        <a:srgbClr val="5A2181"/>
      </a:dk2>
      <a:lt2>
        <a:srgbClr val="FFD600"/>
      </a:lt2>
      <a:accent1>
        <a:srgbClr val="BD32BA"/>
      </a:accent1>
      <a:accent2>
        <a:srgbClr val="5A2181"/>
      </a:accent2>
      <a:accent3>
        <a:srgbClr val="0085CF"/>
      </a:accent3>
      <a:accent4>
        <a:srgbClr val="81AE38"/>
      </a:accent4>
      <a:accent5>
        <a:srgbClr val="00AF4C"/>
      </a:accent5>
      <a:accent6>
        <a:srgbClr val="FF5800"/>
      </a:accent6>
      <a:hlink>
        <a:srgbClr val="BD32BA"/>
      </a:hlink>
      <a:folHlink>
        <a:srgbClr val="5A2181"/>
      </a:folHlink>
    </a:clrScheme>
    <a:fontScheme name="Kirkkohallitus">
      <a:majorFont>
        <a:latin typeface="Martti"/>
        <a:ea typeface=""/>
        <a:cs typeface=""/>
      </a:majorFont>
      <a:minorFont>
        <a:latin typeface="Martt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kirkkohallitus_malli</Template>
  <TotalTime>183</TotalTime>
  <Words>153</Words>
  <Application>Microsoft Office PowerPoint</Application>
  <PresentationFormat>Näytössä katseltava diaesitys (4:3)</PresentationFormat>
  <Paragraphs>61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Martti</vt:lpstr>
      <vt:lpstr>kirkkohallitus_malli</vt:lpstr>
      <vt:lpstr>PowerPoint-esitys</vt:lpstr>
      <vt:lpstr>Konsekvenser för församlingarna (uppgifter för 2012)</vt:lpstr>
    </vt:vector>
  </TitlesOfParts>
  <Manager>Kirkkohallitus</Manager>
  <Company>Kirkkohallitus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otsikko</dc:title>
  <dc:creator>Nikkilä Seija</dc:creator>
  <cp:lastModifiedBy>Aarnio-Jääskeläinen Liisa (Kirkkohallitus)</cp:lastModifiedBy>
  <cp:revision>24</cp:revision>
  <cp:lastPrinted>2014-02-14T11:23:25Z</cp:lastPrinted>
  <dcterms:created xsi:type="dcterms:W3CDTF">2012-11-21T10:59:39Z</dcterms:created>
  <dcterms:modified xsi:type="dcterms:W3CDTF">2014-04-04T10:16:08Z</dcterms:modified>
</cp:coreProperties>
</file>